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9"/>
  </p:notesMasterIdLst>
  <p:sldIdLst>
    <p:sldId id="256" r:id="rId5"/>
    <p:sldId id="259" r:id="rId6"/>
    <p:sldId id="374" r:id="rId7"/>
    <p:sldId id="257" r:id="rId8"/>
    <p:sldId id="376" r:id="rId9"/>
    <p:sldId id="363" r:id="rId10"/>
    <p:sldId id="373" r:id="rId11"/>
    <p:sldId id="355" r:id="rId12"/>
    <p:sldId id="356" r:id="rId13"/>
    <p:sldId id="369" r:id="rId14"/>
    <p:sldId id="263" r:id="rId15"/>
    <p:sldId id="375" r:id="rId16"/>
    <p:sldId id="258" r:id="rId17"/>
    <p:sldId id="274" r:id="rId18"/>
    <p:sldId id="377" r:id="rId19"/>
    <p:sldId id="261" r:id="rId20"/>
    <p:sldId id="264" r:id="rId21"/>
    <p:sldId id="265" r:id="rId22"/>
    <p:sldId id="262" r:id="rId23"/>
    <p:sldId id="266" r:id="rId24"/>
    <p:sldId id="267" r:id="rId25"/>
    <p:sldId id="268" r:id="rId26"/>
    <p:sldId id="380" r:id="rId27"/>
    <p:sldId id="272" r:id="rId28"/>
    <p:sldId id="269" r:id="rId29"/>
    <p:sldId id="270" r:id="rId30"/>
    <p:sldId id="271" r:id="rId31"/>
    <p:sldId id="276" r:id="rId32"/>
    <p:sldId id="275" r:id="rId33"/>
    <p:sldId id="273" r:id="rId34"/>
    <p:sldId id="381" r:id="rId35"/>
    <p:sldId id="378" r:id="rId36"/>
    <p:sldId id="379" r:id="rId37"/>
    <p:sldId id="277" r:id="rId3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54" autoAdjust="0"/>
    <p:restoredTop sz="94579" autoAdjust="0"/>
  </p:normalViewPr>
  <p:slideViewPr>
    <p:cSldViewPr snapToGrid="0" snapToObjects="1">
      <p:cViewPr varScale="1">
        <p:scale>
          <a:sx n="108" d="100"/>
          <a:sy n="108" d="100"/>
        </p:scale>
        <p:origin x="413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69C8C-C22B-BE43-8A34-34D3F308B0BE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5DC16-8D46-0F4D-AE8C-DE8933B38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83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\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E3BB85-4669-4AEA-9673-B50FE971B6B5}" type="slidenum">
              <a:rPr lang="en-GB">
                <a:solidFill>
                  <a:prstClr val="black"/>
                </a:solidFill>
              </a:rPr>
              <a:pPr/>
              <a:t>6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2209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\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E3BB85-4669-4AEA-9673-B50FE971B6B5}" type="slidenum">
              <a:rPr lang="en-GB">
                <a:solidFill>
                  <a:prstClr val="black"/>
                </a:solidFill>
              </a:rPr>
              <a:pPr/>
              <a:t>7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8193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AC5C6-8EE5-42A6-9B37-B2C9C46788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2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3400" y="914400"/>
            <a:ext cx="8077200" cy="3657600"/>
          </a:xfrm>
        </p:spPr>
        <p:txBody>
          <a:bodyPr/>
          <a:lstStyle>
            <a:lvl1pP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sz="165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 sz="135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A72D4F-A2F0-4F5A-BE28-B93577FACC3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pitchFamily="-28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0" y="0"/>
            <a:ext cx="9144000" cy="5715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3400" y="0"/>
            <a:ext cx="8077200" cy="571500"/>
          </a:xfrm>
        </p:spPr>
        <p:txBody>
          <a:bodyPr/>
          <a:lstStyle>
            <a:lvl1pPr algn="l">
              <a:defRPr sz="2100" b="0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747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  <p:sldLayoutId id="21474934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png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0" Type="http://schemas.openxmlformats.org/officeDocument/2006/relationships/image" Target="../media/image21.emf"/><Relationship Id="rId4" Type="http://schemas.openxmlformats.org/officeDocument/2006/relationships/image" Target="../media/image15.png"/><Relationship Id="rId9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qlab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5743"/>
            <a:ext cx="7772400" cy="1102519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Raleway"/>
                <a:cs typeface="Raleway"/>
              </a:rPr>
              <a:t>WindTrue</a:t>
            </a:r>
            <a:r>
              <a:rPr lang="en-US" sz="3200" dirty="0">
                <a:latin typeface="Raleway"/>
                <a:cs typeface="Raleway"/>
              </a:rPr>
              <a:t>: Workshop on sensitivity analysis using </a:t>
            </a:r>
            <a:r>
              <a:rPr lang="en-US" sz="3200" dirty="0" err="1">
                <a:latin typeface="Raleway"/>
                <a:cs typeface="Raleway"/>
              </a:rPr>
              <a:t>UQLab</a:t>
            </a:r>
            <a:endParaRPr lang="en-US" sz="3200" dirty="0">
              <a:latin typeface="Raleway"/>
              <a:cs typeface="Raleway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32574"/>
            <a:ext cx="6400800" cy="131445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Raleway"/>
                <a:cs typeface="Raleway"/>
              </a:rPr>
              <a:t>CWI Amsterdam</a:t>
            </a:r>
          </a:p>
          <a:p>
            <a:r>
              <a:rPr lang="en-US" sz="2000" dirty="0">
                <a:solidFill>
                  <a:schemeClr val="tx1"/>
                </a:solidFill>
                <a:latin typeface="Raleway"/>
                <a:cs typeface="Raleway"/>
              </a:rPr>
              <a:t>Jan 13, 2020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609600" y="3933132"/>
            <a:ext cx="77724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+mj-lt"/>
                <a:ea typeface="ＭＳ Ｐゴシック" pitchFamily="-28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9pPr>
          </a:lstStyle>
          <a:p>
            <a:pPr algn="l"/>
            <a:r>
              <a:rPr lang="en-US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/>
                <a:ea typeface="Lucida Sans" charset="0"/>
                <a:cs typeface="Raleway"/>
              </a:rPr>
              <a:t>Prashant Kumar</a:t>
            </a:r>
          </a:p>
          <a:p>
            <a:pPr algn="l"/>
            <a:r>
              <a:rPr lang="en-US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/>
                <a:ea typeface="Lucida Sans" charset="0"/>
                <a:cs typeface="Raleway"/>
              </a:rPr>
              <a:t>Benjamin </a:t>
            </a:r>
            <a:r>
              <a:rPr lang="en-US" sz="1800" b="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aleway"/>
                <a:ea typeface="Lucida Sans" charset="0"/>
                <a:cs typeface="Raleway"/>
              </a:rPr>
              <a:t>Sanderse</a:t>
            </a:r>
            <a:endParaRPr lang="en-US" sz="1800" b="0" kern="0" dirty="0">
              <a:solidFill>
                <a:schemeClr val="tx1">
                  <a:lumMod val="75000"/>
                  <a:lumOff val="25000"/>
                </a:schemeClr>
              </a:solidFill>
              <a:latin typeface="Raleway"/>
              <a:ea typeface="Lucida Sans" charset="0"/>
              <a:cs typeface="Raleway"/>
            </a:endParaRPr>
          </a:p>
          <a:p>
            <a:pPr algn="l"/>
            <a:r>
              <a:rPr lang="en-US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Sans" charset="0"/>
                <a:ea typeface="Lucida Sans" charset="0"/>
                <a:cs typeface="Lucida Sans" charset="0"/>
              </a:rPr>
              <a:t>Vinit </a:t>
            </a:r>
            <a:r>
              <a:rPr lang="en-US" sz="1800" b="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Sans" charset="0"/>
                <a:ea typeface="Lucida Sans" charset="0"/>
                <a:cs typeface="Lucida Sans" charset="0"/>
              </a:rPr>
              <a:t>Dighe</a:t>
            </a:r>
            <a:endParaRPr lang="en-US" sz="1800" b="0" kern="0" dirty="0">
              <a:solidFill>
                <a:schemeClr val="tx1">
                  <a:lumMod val="75000"/>
                  <a:lumOff val="25000"/>
                </a:schemeClr>
              </a:solidFill>
              <a:latin typeface="Lucida Sans" charset="0"/>
              <a:ea typeface="Lucida Sans" charset="0"/>
              <a:cs typeface="Lucida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84" y="4059027"/>
            <a:ext cx="914400" cy="407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427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704850" y="137437"/>
            <a:ext cx="8077200" cy="571500"/>
          </a:xfrm>
        </p:spPr>
        <p:txBody>
          <a:bodyPr>
            <a:noAutofit/>
          </a:bodyPr>
          <a:lstStyle/>
          <a:p>
            <a:r>
              <a:rPr lang="en-US" dirty="0">
                <a:latin typeface="Raleway"/>
              </a:rPr>
              <a:t>Sensitivity analysis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F613F3D6-F0D9-7548-92B4-F207A53CDB08}"/>
              </a:ext>
            </a:extLst>
          </p:cNvPr>
          <p:cNvSpPr txBox="1">
            <a:spLocks/>
          </p:cNvSpPr>
          <p:nvPr/>
        </p:nvSpPr>
        <p:spPr bwMode="auto">
          <a:xfrm>
            <a:off x="480682" y="1028700"/>
            <a:ext cx="6172200" cy="1366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r>
              <a:rPr lang="en-US" sz="2000" b="1" kern="0" dirty="0"/>
              <a:t>Global </a:t>
            </a:r>
            <a:r>
              <a:rPr lang="en-US" sz="2000" kern="0" dirty="0"/>
              <a:t>sensitivity analysis</a:t>
            </a:r>
          </a:p>
          <a:p>
            <a:r>
              <a:rPr lang="en-US" sz="2000" kern="0" dirty="0"/>
              <a:t>Decompose </a:t>
            </a:r>
            <a:r>
              <a:rPr lang="en-US" sz="2000" b="1" kern="0" dirty="0"/>
              <a:t>variance of output in terms of variance of inputs</a:t>
            </a:r>
          </a:p>
          <a:p>
            <a:endParaRPr lang="en-US" sz="2000" kern="0" dirty="0"/>
          </a:p>
          <a:p>
            <a:endParaRPr lang="en-US" sz="2000" kern="0" dirty="0"/>
          </a:p>
          <a:p>
            <a:endParaRPr lang="en-US" sz="2000" kern="0" dirty="0"/>
          </a:p>
          <a:p>
            <a:endParaRPr lang="en-US" sz="2000" kern="0" dirty="0"/>
          </a:p>
          <a:p>
            <a:r>
              <a:rPr lang="en-US" sz="2000" kern="0" dirty="0" err="1"/>
              <a:t>Sobol</a:t>
            </a:r>
            <a:r>
              <a:rPr lang="en-US" sz="2000" kern="0" dirty="0"/>
              <a:t>’ indices (first order)</a:t>
            </a:r>
          </a:p>
          <a:p>
            <a:endParaRPr lang="en-US" sz="2000" kern="0" dirty="0"/>
          </a:p>
          <a:p>
            <a:endParaRPr lang="en-US" sz="2000" i="1" kern="0" dirty="0"/>
          </a:p>
          <a:p>
            <a:endParaRPr lang="en-US" sz="2000" i="1" kern="0" dirty="0"/>
          </a:p>
          <a:p>
            <a:pPr marL="0" indent="0">
              <a:buNone/>
            </a:pPr>
            <a:endParaRPr lang="en-US" sz="2000" i="1" kern="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7664987-6CB9-9843-AC93-96BC3CF5E253}"/>
              </a:ext>
            </a:extLst>
          </p:cNvPr>
          <p:cNvGrpSpPr/>
          <p:nvPr/>
        </p:nvGrpSpPr>
        <p:grpSpPr>
          <a:xfrm>
            <a:off x="4093450" y="1909101"/>
            <a:ext cx="2503331" cy="2849380"/>
            <a:chOff x="609775" y="4816510"/>
            <a:chExt cx="3337775" cy="379917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2B462FA-4D7D-8146-9026-5253DC0FA1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775" y="4853404"/>
              <a:ext cx="1672555" cy="129949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4BFE602-E8E9-814F-8369-94E464F07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40394" y="4816510"/>
              <a:ext cx="1707156" cy="1326376"/>
            </a:xfrm>
            <a:prstGeom prst="rect">
              <a:avLst/>
            </a:prstGeom>
          </p:spPr>
        </p:pic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3DA5757-8C48-DE40-A875-42C7907E4523}"/>
                </a:ext>
              </a:extLst>
            </p:cNvPr>
            <p:cNvSpPr/>
            <p:nvPr/>
          </p:nvSpPr>
          <p:spPr>
            <a:xfrm rot="5400000">
              <a:off x="2888239" y="5875604"/>
              <a:ext cx="87677" cy="323786"/>
            </a:xfrm>
            <a:prstGeom prst="rightBrace">
              <a:avLst>
                <a:gd name="adj1" fmla="val 0"/>
                <a:gd name="adj2" fmla="val 5191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422AC4A-1138-D24F-BF16-2884DDAE0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0079" y="6836837"/>
              <a:ext cx="1366993" cy="1184996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F1F7D154-3FDF-DE40-AB20-BE3EDE6BB1DF}"/>
                </a:ext>
              </a:extLst>
            </p:cNvPr>
            <p:cNvSpPr/>
            <p:nvPr/>
          </p:nvSpPr>
          <p:spPr>
            <a:xfrm rot="5400000">
              <a:off x="1232300" y="5884042"/>
              <a:ext cx="87677" cy="323786"/>
            </a:xfrm>
            <a:prstGeom prst="rightBrace">
              <a:avLst>
                <a:gd name="adj1" fmla="val 0"/>
                <a:gd name="adj2" fmla="val 5191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324BAFA-3528-684C-B17A-A6F5E35EC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0196" y="8174748"/>
              <a:ext cx="1968079" cy="440936"/>
            </a:xfrm>
            <a:prstGeom prst="rect">
              <a:avLst/>
            </a:prstGeom>
          </p:spPr>
        </p:pic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42D30BEE-B647-E54E-AC44-88E25D779150}"/>
                </a:ext>
              </a:extLst>
            </p:cNvPr>
            <p:cNvSpPr/>
            <p:nvPr/>
          </p:nvSpPr>
          <p:spPr>
            <a:xfrm rot="5400000">
              <a:off x="1926209" y="7864816"/>
              <a:ext cx="68101" cy="338270"/>
            </a:xfrm>
            <a:prstGeom prst="rightBrace">
              <a:avLst>
                <a:gd name="adj1" fmla="val 0"/>
                <a:gd name="adj2" fmla="val 5191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42F0FD5-5A52-FC43-B0EA-249B66944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9040" y="6189716"/>
              <a:ext cx="223520" cy="2235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82FD4D-44E8-1342-AC5C-D02E2C06F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34641" y="6189716"/>
              <a:ext cx="223520" cy="22352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6EC5810-66EA-6B4C-A088-8B6C39ECF7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512" y="2179826"/>
            <a:ext cx="2228850" cy="946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D0B606-431F-0D41-ADE2-ACACAA76F1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680" y="4468364"/>
            <a:ext cx="2181225" cy="42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D9663-1366-CC4E-8506-E147ED8140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1680" y="3919094"/>
            <a:ext cx="2181225" cy="4286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A59519-237B-426C-9FFF-A2CC267522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1130" y="2071595"/>
            <a:ext cx="1838576" cy="103505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F12220B-0161-4939-9409-E4D4FC9AEA26}"/>
              </a:ext>
            </a:extLst>
          </p:cNvPr>
          <p:cNvGrpSpPr/>
          <p:nvPr/>
        </p:nvGrpSpPr>
        <p:grpSpPr>
          <a:xfrm>
            <a:off x="7004050" y="3837389"/>
            <a:ext cx="1778000" cy="592033"/>
            <a:chOff x="4953000" y="1816101"/>
            <a:chExt cx="1778000" cy="59203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7A1C093-D6D2-4E0C-9382-C7C242431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75735"/>
            <a:stretch/>
          </p:blipFill>
          <p:spPr>
            <a:xfrm>
              <a:off x="4953000" y="1816101"/>
              <a:ext cx="838200" cy="54609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508AE43-DC28-4A0E-9735-656B2098A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72794" t="-1" b="-8411"/>
            <a:stretch/>
          </p:blipFill>
          <p:spPr>
            <a:xfrm>
              <a:off x="5791200" y="1816101"/>
              <a:ext cx="939800" cy="5920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990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UQLab</a:t>
            </a:r>
            <a:endParaRPr lang="en-US" dirty="0">
              <a:latin typeface="Raleway"/>
              <a:cs typeface="Raleway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89F040-0462-0548-B5D0-FB0BF267A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275"/>
          <a:stretch/>
        </p:blipFill>
        <p:spPr>
          <a:xfrm>
            <a:off x="2291580" y="1336337"/>
            <a:ext cx="4303328" cy="3394075"/>
          </a:xfrm>
        </p:spPr>
      </p:pic>
    </p:spTree>
    <p:extLst>
      <p:ext uri="{BB962C8B-B14F-4D97-AF65-F5344CB8AC3E}">
        <p14:creationId xmlns:p14="http://schemas.microsoft.com/office/powerpoint/2010/main" val="1568313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UQLab</a:t>
            </a:r>
            <a:endParaRPr lang="en-US" dirty="0">
              <a:latin typeface="Raleway"/>
              <a:cs typeface="Raleway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B9024-7879-8441-B392-FEB0F5D6F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66"/>
          <a:stretch/>
        </p:blipFill>
        <p:spPr>
          <a:xfrm>
            <a:off x="318716" y="1255082"/>
            <a:ext cx="3883634" cy="1656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0C7A8-F6C1-2949-BC69-9E86BB8AD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072" y="2337044"/>
            <a:ext cx="4159728" cy="260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35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Exercise 1: </a:t>
            </a:r>
            <a:r>
              <a:rPr lang="en-US" dirty="0" err="1">
                <a:latin typeface="Raleway"/>
                <a:cs typeface="Raleway"/>
              </a:rPr>
              <a:t>airfoil_lift</a:t>
            </a:r>
            <a:endParaRPr lang="en-US" dirty="0">
              <a:latin typeface="Raleway"/>
              <a:cs typeface="Raleway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1039"/>
            <a:ext cx="8229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alibri"/>
                <a:cs typeface="Calibri"/>
              </a:rPr>
              <a:t>Run a simple ‘</a:t>
            </a:r>
            <a:r>
              <a:rPr lang="en-US" sz="1400" dirty="0" err="1">
                <a:latin typeface="Calibri"/>
                <a:cs typeface="Calibri"/>
              </a:rPr>
              <a:t>airfoil_lift</a:t>
            </a:r>
            <a:r>
              <a:rPr lang="en-US" sz="1400" dirty="0">
                <a:latin typeface="Calibri"/>
                <a:cs typeface="Calibri"/>
              </a:rPr>
              <a:t>’ test case</a:t>
            </a:r>
          </a:p>
          <a:p>
            <a:pPr marL="0" indent="0">
              <a:buNone/>
            </a:pPr>
            <a:endParaRPr lang="en-US" sz="14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14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1400" dirty="0">
              <a:latin typeface="Calibri"/>
              <a:cs typeface="Calibri"/>
            </a:endParaRPr>
          </a:p>
          <a:p>
            <a:pPr marL="400050" lvl="1" indent="0">
              <a:buNone/>
            </a:pPr>
            <a:endParaRPr lang="en-US" sz="1400" dirty="0">
              <a:latin typeface="Calibri"/>
              <a:cs typeface="Calibri"/>
            </a:endParaRPr>
          </a:p>
          <a:p>
            <a:pPr>
              <a:buFont typeface="+mj-lt"/>
              <a:buAutoNum type="arabicPeriod"/>
            </a:pPr>
            <a:r>
              <a:rPr lang="en-US" sz="1400" dirty="0">
                <a:latin typeface="Calibri"/>
                <a:cs typeface="Calibri"/>
              </a:rPr>
              <a:t>P(1) and P(2) are two model parameters (deterministic)</a:t>
            </a:r>
          </a:p>
          <a:p>
            <a:pPr marL="0" indent="0">
              <a:buNone/>
            </a:pPr>
            <a:endParaRPr lang="en-US" sz="1400" dirty="0">
              <a:latin typeface="Calibri"/>
              <a:cs typeface="Calibri"/>
            </a:endParaRPr>
          </a:p>
          <a:p>
            <a:pPr>
              <a:buFont typeface="+mj-lt"/>
              <a:buAutoNum type="arabicPeriod"/>
            </a:pPr>
            <a:r>
              <a:rPr lang="en-US" sz="1400" dirty="0">
                <a:latin typeface="Calibri"/>
                <a:cs typeface="Calibri"/>
              </a:rPr>
              <a:t>V  =&gt; X(1) and C</a:t>
            </a:r>
            <a:r>
              <a:rPr lang="en-US" sz="1400" baseline="-25000" dirty="0">
                <a:latin typeface="Calibri"/>
                <a:cs typeface="Calibri"/>
              </a:rPr>
              <a:t>L</a:t>
            </a:r>
            <a:r>
              <a:rPr lang="en-US" sz="1400" dirty="0">
                <a:latin typeface="Calibri"/>
                <a:cs typeface="Calibri"/>
              </a:rPr>
              <a:t> =&gt; X(2) are two random parameters for which we want to compute sensitivities.</a:t>
            </a:r>
          </a:p>
          <a:p>
            <a:pPr marL="0" indent="0">
              <a:buNone/>
            </a:pPr>
            <a:endParaRPr lang="en-US" sz="20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1400" dirty="0">
                <a:cs typeface="Calibri"/>
              </a:rPr>
              <a:t>To run ‘</a:t>
            </a:r>
            <a:r>
              <a:rPr lang="en-US" sz="1400" dirty="0" err="1">
                <a:cs typeface="Calibri"/>
              </a:rPr>
              <a:t>airfoil_lift</a:t>
            </a:r>
            <a:r>
              <a:rPr lang="en-US" sz="1400" dirty="0">
                <a:cs typeface="Calibri"/>
              </a:rPr>
              <a:t>’ case,  modify 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‘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testSensitivity.m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’ </a:t>
            </a:r>
            <a:r>
              <a:rPr lang="en-US" sz="1400" dirty="0">
                <a:cs typeface="Calibri"/>
              </a:rPr>
              <a:t>by changing 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caseName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 = ‘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airfoil_lift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’</a:t>
            </a:r>
          </a:p>
          <a:p>
            <a:pPr marL="0" indent="0">
              <a:buNone/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Picture 3" descr="Screenshot 2019-12-02 at 12.16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900" y="1391040"/>
            <a:ext cx="4375879" cy="1847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92C068-5743-3E4F-ADF8-E97D2A34F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13" y="1936078"/>
            <a:ext cx="1435100" cy="48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45521E-E184-3044-A63B-B34CB2F12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374" y="1930495"/>
            <a:ext cx="1333500" cy="241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EA1873-BA0E-1D45-92E7-C36A5E3C8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133" y="2234982"/>
            <a:ext cx="1447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94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Output</a:t>
            </a:r>
          </a:p>
        </p:txBody>
      </p:sp>
      <p:pic>
        <p:nvPicPr>
          <p:cNvPr id="9" name="Picture 8" descr="p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313" y="1399430"/>
            <a:ext cx="3541677" cy="2379917"/>
          </a:xfrm>
          <a:prstGeom prst="rect">
            <a:avLst/>
          </a:prstGeom>
        </p:spPr>
      </p:pic>
      <p:pic>
        <p:nvPicPr>
          <p:cNvPr id="10" name="Picture 9" descr="p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898" y="1393312"/>
            <a:ext cx="3022031" cy="2117157"/>
          </a:xfrm>
          <a:prstGeom prst="rect">
            <a:avLst/>
          </a:prstGeom>
        </p:spPr>
      </p:pic>
      <p:pic>
        <p:nvPicPr>
          <p:cNvPr id="11" name="Picture 10" descr="p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52" y="1399430"/>
            <a:ext cx="3166519" cy="21413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57996" y="3880774"/>
            <a:ext cx="100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marginal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39128" y="3838147"/>
            <a:ext cx="138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convergence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54764" y="3832457"/>
            <a:ext cx="112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sensitivity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47015" y="325023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/>
                <a:cs typeface="Cambria"/>
              </a:rPr>
              <a:t>CL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54002" y="3255243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/>
                <a:cs typeface="Cambria"/>
              </a:rPr>
              <a:t>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60669" y="2579443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/>
                <a:cs typeface="Cambria"/>
              </a:rPr>
              <a:t>CL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31223" y="1725972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/>
                <a:cs typeface="Cambria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013072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617" y="2064747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aleway"/>
                <a:cs typeface="Raleway"/>
              </a:rPr>
              <a:t>Part II</a:t>
            </a:r>
            <a:br>
              <a:rPr lang="en-US" dirty="0">
                <a:latin typeface="Raleway"/>
                <a:cs typeface="Raleway"/>
              </a:rPr>
            </a:br>
            <a:r>
              <a:rPr lang="en-US" dirty="0">
                <a:latin typeface="Raleway"/>
                <a:cs typeface="Raleway"/>
              </a:rPr>
              <a:t>Sensitivity analysis ECN </a:t>
            </a:r>
            <a:r>
              <a:rPr lang="en-US" dirty="0" err="1">
                <a:latin typeface="Raleway"/>
                <a:cs typeface="Raleway"/>
              </a:rPr>
              <a:t>AeroModule</a:t>
            </a:r>
            <a:endParaRPr lang="en-US" dirty="0">
              <a:latin typeface="Raleway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863582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Structure</a:t>
            </a:r>
          </a:p>
        </p:txBody>
      </p:sp>
      <p:pic>
        <p:nvPicPr>
          <p:cNvPr id="6" name="Picture 5" descr="Screenshot 2019-12-02 at 15.38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02" y="1417087"/>
            <a:ext cx="6697465" cy="30034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11908" y="3589953"/>
            <a:ext cx="2277473" cy="356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736314" y="2960137"/>
            <a:ext cx="1280423" cy="8292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16737" y="2666623"/>
            <a:ext cx="3873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routine to run sensitivity analysis.</a:t>
            </a:r>
          </a:p>
          <a:p>
            <a:r>
              <a:rPr lang="en-US" dirty="0"/>
              <a:t>We only change variable ‘</a:t>
            </a:r>
            <a:r>
              <a:rPr lang="en-US" dirty="0" err="1">
                <a:solidFill>
                  <a:srgbClr val="FF0000"/>
                </a:solidFill>
              </a:rPr>
              <a:t>caseName</a:t>
            </a:r>
            <a:r>
              <a:rPr lang="en-US" dirty="0"/>
              <a:t>’ in this routine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259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9-12-02 at 15.45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49" y="1462053"/>
            <a:ext cx="4800600" cy="3365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cases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76060" y="1910444"/>
            <a:ext cx="2277473" cy="1322614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549962" y="2279551"/>
            <a:ext cx="15656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34721" y="2094885"/>
            <a:ext cx="480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Contains different test cases; we are interested in </a:t>
            </a:r>
            <a:r>
              <a:rPr lang="en-US" dirty="0" err="1">
                <a:solidFill>
                  <a:srgbClr val="FF0000"/>
                </a:solidFill>
              </a:rPr>
              <a:t>aero_module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directory</a:t>
            </a:r>
          </a:p>
        </p:txBody>
      </p:sp>
    </p:spTree>
    <p:extLst>
      <p:ext uri="{BB962C8B-B14F-4D97-AF65-F5344CB8AC3E}">
        <p14:creationId xmlns:p14="http://schemas.microsoft.com/office/powerpoint/2010/main" val="602996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9-12-02 at 15.57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26" y="1574004"/>
            <a:ext cx="4840664" cy="21421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aero_module</a:t>
            </a:r>
            <a:endParaRPr lang="en-US" dirty="0">
              <a:latin typeface="Raleway"/>
              <a:cs typeface="Raleway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6061" y="2963502"/>
            <a:ext cx="1481546" cy="269555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549962" y="2116529"/>
            <a:ext cx="15656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34721" y="1956385"/>
            <a:ext cx="480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Routines containing turbine data and uncertainty description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976061" y="2009996"/>
            <a:ext cx="1481546" cy="269555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549962" y="2279551"/>
            <a:ext cx="1565645" cy="8485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903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NM80.m</a:t>
            </a:r>
          </a:p>
        </p:txBody>
      </p:sp>
      <p:pic>
        <p:nvPicPr>
          <p:cNvPr id="6" name="Picture 5" descr="Screenshot 2019-12-02 at 16.04.10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321" y="1263780"/>
            <a:ext cx="5991296" cy="33505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589" y="1252020"/>
            <a:ext cx="29839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two parts: </a:t>
            </a:r>
          </a:p>
          <a:p>
            <a:r>
              <a:rPr lang="en-US" dirty="0"/>
              <a:t>1 . Deterministic part </a:t>
            </a:r>
          </a:p>
          <a:p>
            <a:r>
              <a:rPr lang="en-US" dirty="0"/>
              <a:t>extracted from “</a:t>
            </a:r>
            <a:r>
              <a:rPr lang="en-US" dirty="0" err="1"/>
              <a:t>input.txt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 Stochastic part to describe </a:t>
            </a:r>
          </a:p>
          <a:p>
            <a:r>
              <a:rPr lang="en-US" dirty="0"/>
              <a:t>probability distribution of </a:t>
            </a:r>
          </a:p>
          <a:p>
            <a:r>
              <a:rPr lang="en-US" dirty="0"/>
              <a:t>random parameters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45551" y="2010819"/>
            <a:ext cx="645024" cy="2114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532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Workflow</a:t>
            </a:r>
          </a:p>
        </p:txBody>
      </p:sp>
      <p:pic>
        <p:nvPicPr>
          <p:cNvPr id="8" name="Picture 7" descr="Asset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30" y="1596775"/>
            <a:ext cx="7170890" cy="24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16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Adding an input parameter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588" y="950631"/>
            <a:ext cx="6667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variable should be described in </a:t>
            </a:r>
            <a:r>
              <a:rPr lang="en-US" dirty="0" err="1"/>
              <a:t>UQLab</a:t>
            </a:r>
            <a:r>
              <a:rPr lang="en-US" dirty="0"/>
              <a:t> format, for example, </a:t>
            </a:r>
            <a:r>
              <a:rPr lang="en-US" dirty="0">
                <a:solidFill>
                  <a:srgbClr val="FF0000"/>
                </a:solidFill>
              </a:rPr>
              <a:t>truncated Gaussian </a:t>
            </a:r>
            <a:r>
              <a:rPr lang="en-US" dirty="0"/>
              <a:t>for RPM is defined as follows:</a:t>
            </a:r>
          </a:p>
        </p:txBody>
      </p:sp>
      <p:pic>
        <p:nvPicPr>
          <p:cNvPr id="3" name="Picture 2" descr="Screenshot 2019-12-02 at 16.12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47" y="1863070"/>
            <a:ext cx="68707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26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Adding an input parameter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589" y="1252020"/>
            <a:ext cx="38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Weibull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distribution for wind speed</a:t>
            </a:r>
          </a:p>
        </p:txBody>
      </p:sp>
      <p:pic>
        <p:nvPicPr>
          <p:cNvPr id="4" name="Picture 3" descr="Screenshot 2019-12-02 at 16.13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" y="2069794"/>
            <a:ext cx="8639765" cy="18399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589" y="4297363"/>
            <a:ext cx="867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New input parameter can be added </a:t>
            </a:r>
            <a:r>
              <a:rPr lang="en-US" dirty="0">
                <a:solidFill>
                  <a:srgbClr val="FF0000"/>
                </a:solidFill>
              </a:rPr>
              <a:t>anywhere in NM80.m</a:t>
            </a:r>
            <a:r>
              <a:rPr lang="en-US" dirty="0">
                <a:solidFill>
                  <a:srgbClr val="000000"/>
                </a:solidFill>
              </a:rPr>
              <a:t> as the order in not important</a:t>
            </a:r>
          </a:p>
        </p:txBody>
      </p:sp>
    </p:spTree>
    <p:extLst>
      <p:ext uri="{BB962C8B-B14F-4D97-AF65-F5344CB8AC3E}">
        <p14:creationId xmlns:p14="http://schemas.microsoft.com/office/powerpoint/2010/main" val="2086938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For vector input parameters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589" y="1075620"/>
            <a:ext cx="8172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vector parameters, such as chord and twist, </a:t>
            </a:r>
            <a:r>
              <a:rPr lang="en-US" dirty="0">
                <a:solidFill>
                  <a:srgbClr val="FF0000"/>
                </a:solidFill>
              </a:rPr>
              <a:t>each control point is treated as a random input</a:t>
            </a:r>
          </a:p>
        </p:txBody>
      </p:sp>
      <p:pic>
        <p:nvPicPr>
          <p:cNvPr id="3" name="Picture 2" descr="Screenshot 2019-12-02 at 16.27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4468"/>
            <a:ext cx="9144000" cy="218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30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Raleway"/>
                <a:cs typeface="Raleway"/>
              </a:rPr>
              <a:t>Parameterizations done separately</a:t>
            </a:r>
          </a:p>
        </p:txBody>
      </p:sp>
      <p:pic>
        <p:nvPicPr>
          <p:cNvPr id="5" name="Picture 4" descr="Asset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84" y="1379705"/>
            <a:ext cx="3926416" cy="281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61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Choosing parameters for SA</a:t>
            </a:r>
          </a:p>
        </p:txBody>
      </p:sp>
      <p:pic>
        <p:nvPicPr>
          <p:cNvPr id="4" name="Picture 3" descr="Screenshot 2019-12-03 at 10.2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0239"/>
            <a:ext cx="9144000" cy="3011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237" y="2098733"/>
            <a:ext cx="32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list of all possible parameters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3620" y="3944777"/>
            <a:ext cx="269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 selected from the list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43852" y="2318679"/>
            <a:ext cx="609939" cy="1729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4218081" y="4043631"/>
            <a:ext cx="795539" cy="858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4359274"/>
            <a:ext cx="1183237" cy="192132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39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9-12-02 at 15.57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26" y="1574004"/>
            <a:ext cx="4840664" cy="21421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aero_module</a:t>
            </a:r>
            <a:endParaRPr lang="en-US" dirty="0">
              <a:latin typeface="Raleway"/>
              <a:cs typeface="Raleway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457607" y="2869165"/>
            <a:ext cx="15656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46579" y="2545999"/>
            <a:ext cx="480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Routine for describing sensitivity analysis related options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976061" y="2715592"/>
            <a:ext cx="1481546" cy="269555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initialize.m</a:t>
            </a:r>
            <a:endParaRPr lang="en-US" dirty="0">
              <a:latin typeface="Raleway"/>
              <a:cs typeface="Raleway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186657" y="1316854"/>
            <a:ext cx="620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11068" y="1132520"/>
            <a:ext cx="224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Turbine data filename</a:t>
            </a:r>
          </a:p>
        </p:txBody>
      </p:sp>
      <p:pic>
        <p:nvPicPr>
          <p:cNvPr id="5" name="Picture 4" descr="Screenshot 2019-12-02 at 16.49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985" y="1157308"/>
            <a:ext cx="4879815" cy="386346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3186657" y="2903965"/>
            <a:ext cx="620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40519" y="2572855"/>
            <a:ext cx="184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Four methods to compute sensitivity</a:t>
            </a:r>
          </a:p>
        </p:txBody>
      </p:sp>
      <p:sp>
        <p:nvSpPr>
          <p:cNvPr id="7" name="Left Brace 6"/>
          <p:cNvSpPr/>
          <p:nvPr/>
        </p:nvSpPr>
        <p:spPr>
          <a:xfrm>
            <a:off x="3492388" y="3304541"/>
            <a:ext cx="160020" cy="1716234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11068" y="3889488"/>
            <a:ext cx="184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Parameters for different methods</a:t>
            </a:r>
          </a:p>
        </p:txBody>
      </p:sp>
    </p:spTree>
    <p:extLst>
      <p:ext uri="{BB962C8B-B14F-4D97-AF65-F5344CB8AC3E}">
        <p14:creationId xmlns:p14="http://schemas.microsoft.com/office/powerpoint/2010/main" val="2196701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aero_module.m</a:t>
            </a:r>
            <a:endParaRPr lang="en-US" dirty="0">
              <a:latin typeface="Raleway"/>
              <a:cs typeface="Raleway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462" y="1132520"/>
            <a:ext cx="729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routine run the AERO-module package and reads the output quantity, power and axial force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186657" y="2903965"/>
            <a:ext cx="620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40519" y="2572855"/>
            <a:ext cx="184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Four methods to compute Sensitivity</a:t>
            </a:r>
          </a:p>
        </p:txBody>
      </p:sp>
      <p:pic>
        <p:nvPicPr>
          <p:cNvPr id="3" name="Picture 2" descr="Screenshot 2019-12-03 at 10.23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6" y="1768146"/>
            <a:ext cx="7540588" cy="265585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49054" y="2752947"/>
            <a:ext cx="1481546" cy="18837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99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Setting up Aero-module</a:t>
            </a:r>
          </a:p>
        </p:txBody>
      </p:sp>
      <p:pic>
        <p:nvPicPr>
          <p:cNvPr id="4" name="Picture 3" descr="Screenshot 2019-12-03 at 12.3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8" y="1010317"/>
            <a:ext cx="2814733" cy="408027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316846" y="1475337"/>
            <a:ext cx="23522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5999" y="3303289"/>
            <a:ext cx="23522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69066" y="1213727"/>
            <a:ext cx="18461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Directory should have same name as the turbine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97908" y="3041679"/>
            <a:ext cx="184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Make a copy of reference polar files</a:t>
            </a:r>
          </a:p>
        </p:txBody>
      </p:sp>
    </p:spTree>
    <p:extLst>
      <p:ext uri="{BB962C8B-B14F-4D97-AF65-F5344CB8AC3E}">
        <p14:creationId xmlns:p14="http://schemas.microsoft.com/office/powerpoint/2010/main" val="3999065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dirty="0">
                <a:latin typeface="Raleway"/>
                <a:cs typeface="Raleway"/>
              </a:rPr>
              <a:t>Exercise 2</a:t>
            </a:r>
            <a:r>
              <a:rPr lang="en-US" sz="2800" dirty="0">
                <a:latin typeface="Raleway"/>
                <a:cs typeface="Raleway"/>
              </a:rPr>
              <a:t>: SA of operational parameters for Power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0908" y="897320"/>
            <a:ext cx="7290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Changes in </a:t>
            </a:r>
            <a:r>
              <a:rPr lang="en-US" sz="1400" dirty="0">
                <a:solidFill>
                  <a:srgbClr val="FF0000"/>
                </a:solidFill>
              </a:rPr>
              <a:t>NM80.m</a:t>
            </a:r>
            <a:r>
              <a:rPr lang="en-US" sz="1400" dirty="0"/>
              <a:t> file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2. Changes in </a:t>
            </a:r>
            <a:r>
              <a:rPr lang="en-US" sz="1400" dirty="0" err="1">
                <a:solidFill>
                  <a:srgbClr val="FF0000"/>
                </a:solidFill>
              </a:rPr>
              <a:t>initialize.m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4" name="Picture 3" descr="Screenshot 2019-12-03 at 12.07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2" y="2231512"/>
            <a:ext cx="4985765" cy="2245962"/>
          </a:xfrm>
          <a:prstGeom prst="rect">
            <a:avLst/>
          </a:prstGeom>
        </p:spPr>
      </p:pic>
      <p:pic>
        <p:nvPicPr>
          <p:cNvPr id="5" name="Picture 4" descr="Screenshot 2019-12-03 at 12.05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2" y="1201481"/>
            <a:ext cx="6878946" cy="4850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4426" y="4565292"/>
            <a:ext cx="7925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cs typeface="Calibri"/>
              </a:rPr>
              <a:t>3. Modify 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‘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testSensitivity.m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’ </a:t>
            </a:r>
            <a:r>
              <a:rPr lang="en-US" sz="1400" dirty="0">
                <a:cs typeface="Calibri"/>
              </a:rPr>
              <a:t>by changing 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caseName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 = ‘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aero_module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’ </a:t>
            </a:r>
            <a:r>
              <a:rPr lang="en-US" sz="1400" dirty="0">
                <a:cs typeface="Calibri"/>
              </a:rPr>
              <a:t>and run it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1461" y="3689557"/>
            <a:ext cx="1622725" cy="78791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20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Background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A6E19-3B87-B44E-857F-9A8382E71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User manual of our workflow: on Git repository.</a:t>
            </a:r>
          </a:p>
          <a:p>
            <a:endParaRPr lang="en-US" sz="2000" dirty="0"/>
          </a:p>
          <a:p>
            <a:r>
              <a:rPr lang="en-US" sz="2000" dirty="0" err="1"/>
              <a:t>UQLab</a:t>
            </a:r>
            <a:r>
              <a:rPr lang="en-US" sz="2000" dirty="0"/>
              <a:t> examples and user manual: </a:t>
            </a:r>
            <a:r>
              <a:rPr lang="en-US" sz="2000" dirty="0">
                <a:hlinkClick r:id="rId2"/>
              </a:rPr>
              <a:t>https://www.uqlab.com/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697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Output</a:t>
            </a:r>
          </a:p>
        </p:txBody>
      </p:sp>
      <p:pic>
        <p:nvPicPr>
          <p:cNvPr id="4" name="Picture 3" descr="p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" y="1310147"/>
            <a:ext cx="4180617" cy="3288126"/>
          </a:xfrm>
          <a:prstGeom prst="rect">
            <a:avLst/>
          </a:prstGeom>
        </p:spPr>
      </p:pic>
      <p:pic>
        <p:nvPicPr>
          <p:cNvPr id="5" name="Picture 4" descr="p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665" y="1393349"/>
            <a:ext cx="4111055" cy="322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69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3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Output</a:t>
            </a:r>
            <a:r>
              <a:rPr lang="en-US" sz="2800" dirty="0">
                <a:latin typeface="Raleway"/>
                <a:cs typeface="Raleway"/>
              </a:rPr>
              <a:t> </a:t>
            </a:r>
            <a:r>
              <a:rPr lang="en-US" sz="3200" dirty="0">
                <a:latin typeface="Raleway"/>
                <a:cs typeface="Raleway"/>
              </a:rPr>
              <a:t>Variables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8084" y="3532664"/>
            <a:ext cx="520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and standard deviation of the quantity of interest is stored in variables: </a:t>
            </a:r>
            <a:r>
              <a:rPr lang="en-US" dirty="0" err="1">
                <a:solidFill>
                  <a:srgbClr val="FF0000"/>
                </a:solidFill>
              </a:rPr>
              <a:t>mean_LARS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std_LARS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 descr="Screenshot 2019-12-05 08.47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409" y="653995"/>
            <a:ext cx="3132670" cy="44154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8084" y="1103816"/>
            <a:ext cx="5651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Sobol_LARS_Total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contains </a:t>
            </a:r>
            <a:r>
              <a:rPr lang="en-US" dirty="0" err="1"/>
              <a:t>Sobol</a:t>
            </a:r>
            <a:r>
              <a:rPr lang="en-US" dirty="0"/>
              <a:t> indices for runs with different number of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8083" y="2272216"/>
            <a:ext cx="5651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AVG_Sobol_LARS_Total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contains averaged </a:t>
            </a:r>
            <a:r>
              <a:rPr lang="en-US" dirty="0" err="1"/>
              <a:t>Sobol</a:t>
            </a:r>
            <a:r>
              <a:rPr lang="en-US" dirty="0"/>
              <a:t> indices </a:t>
            </a:r>
            <a:r>
              <a:rPr lang="en-US" dirty="0" err="1"/>
              <a:t>w.r.t</a:t>
            </a:r>
            <a:r>
              <a:rPr lang="en-US" dirty="0"/>
              <a:t> number of repetitions (</a:t>
            </a:r>
            <a:r>
              <a:rPr lang="en-US" dirty="0" err="1">
                <a:solidFill>
                  <a:srgbClr val="FF0000"/>
                </a:solidFill>
              </a:rPr>
              <a:t>LARS_repeat</a:t>
            </a:r>
            <a:r>
              <a:rPr lang="en-US" dirty="0"/>
              <a:t>). These are plotted in the histogram (see </a:t>
            </a:r>
            <a:r>
              <a:rPr lang="en-US" dirty="0" err="1">
                <a:solidFill>
                  <a:srgbClr val="FF0000"/>
                </a:solidFill>
              </a:rPr>
              <a:t>PostProcessing.m</a:t>
            </a:r>
            <a:r>
              <a:rPr lang="en-US" dirty="0"/>
              <a:t>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270500" y="2780917"/>
            <a:ext cx="1545008" cy="11349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164818" y="1082650"/>
            <a:ext cx="1640107" cy="13345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175401" y="1449917"/>
            <a:ext cx="1640108" cy="31855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801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617" y="2064747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aleway"/>
                <a:cs typeface="Raleway"/>
              </a:rPr>
              <a:t>Part III</a:t>
            </a:r>
            <a:br>
              <a:rPr lang="en-US" dirty="0">
                <a:latin typeface="Raleway"/>
                <a:cs typeface="Raleway"/>
              </a:rPr>
            </a:br>
            <a:r>
              <a:rPr lang="en-US" dirty="0">
                <a:latin typeface="Raleway"/>
                <a:cs typeface="Raleway"/>
              </a:rPr>
              <a:t>Miscellaneous topics</a:t>
            </a:r>
          </a:p>
        </p:txBody>
      </p:sp>
    </p:spTree>
    <p:extLst>
      <p:ext uri="{BB962C8B-B14F-4D97-AF65-F5344CB8AC3E}">
        <p14:creationId xmlns:p14="http://schemas.microsoft.com/office/powerpoint/2010/main" val="780168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Raleway"/>
                <a:cs typeface="Raleway"/>
              </a:rPr>
              <a:t>Exercise 3</a:t>
            </a:r>
            <a:r>
              <a:rPr lang="en-US" sz="2800" dirty="0">
                <a:latin typeface="Raleway"/>
                <a:cs typeface="Raleway"/>
              </a:rPr>
              <a:t>: Change turbine and add uncertainty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22917" y="1651000"/>
            <a:ext cx="628890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Run SA for ‘AVATAR’ turbine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Add PITCHANGLE as a new input parameter in SA</a:t>
            </a:r>
          </a:p>
          <a:p>
            <a:pPr lvl="1"/>
            <a:r>
              <a:rPr lang="en-US" sz="1400" dirty="0"/>
              <a:t>Truncated Gaussian distribution with mean =PITCHANGLE, </a:t>
            </a:r>
            <a:r>
              <a:rPr lang="en-US" sz="1400" dirty="0" err="1"/>
              <a:t>Std</a:t>
            </a:r>
            <a:r>
              <a:rPr lang="en-US" sz="1400" dirty="0"/>
              <a:t>=1, LB=-2,UB=2 </a:t>
            </a:r>
          </a:p>
          <a:p>
            <a:pPr lvl="1"/>
            <a:endParaRPr lang="en-US" sz="1400" dirty="0"/>
          </a:p>
          <a:p>
            <a:pPr marL="342900" indent="-342900">
              <a:buAutoNum type="arabicPeriod"/>
            </a:pPr>
            <a:r>
              <a:rPr lang="en-US" dirty="0"/>
              <a:t>Use two methods, PCE_LARS and PCE_OLS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Discuss the result and verify that SA is correct?</a:t>
            </a:r>
          </a:p>
        </p:txBody>
      </p:sp>
    </p:spTree>
    <p:extLst>
      <p:ext uri="{BB962C8B-B14F-4D97-AF65-F5344CB8AC3E}">
        <p14:creationId xmlns:p14="http://schemas.microsoft.com/office/powerpoint/2010/main" val="939416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Pending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461" y="1532357"/>
            <a:ext cx="78314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Parameterizing a curves using B-splines, different approach for </a:t>
            </a:r>
            <a:r>
              <a:rPr lang="en-US" sz="2000" dirty="0" err="1"/>
              <a:t>polars</a:t>
            </a:r>
            <a:r>
              <a:rPr lang="en-US" sz="2000" dirty="0"/>
              <a:t> and chord, twist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Vector as output quantity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Adding more model parameters in the analysis</a:t>
            </a:r>
          </a:p>
        </p:txBody>
      </p:sp>
    </p:spTree>
    <p:extLst>
      <p:ext uri="{BB962C8B-B14F-4D97-AF65-F5344CB8AC3E}">
        <p14:creationId xmlns:p14="http://schemas.microsoft.com/office/powerpoint/2010/main" val="95802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Clone from the </a:t>
            </a:r>
            <a:r>
              <a:rPr lang="en-US" sz="2000" dirty="0" err="1">
                <a:latin typeface="Calibri"/>
                <a:cs typeface="Calibri"/>
              </a:rPr>
              <a:t>git</a:t>
            </a:r>
            <a:r>
              <a:rPr lang="en-US" sz="2000" dirty="0">
                <a:latin typeface="Calibri"/>
                <a:cs typeface="Calibri"/>
              </a:rPr>
              <a:t> repository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Modify “</a:t>
            </a:r>
            <a:r>
              <a:rPr lang="en-US" sz="2000" dirty="0" err="1">
                <a:latin typeface="Calibri"/>
                <a:cs typeface="Calibri"/>
              </a:rPr>
              <a:t>config.m</a:t>
            </a:r>
            <a:r>
              <a:rPr lang="en-US" sz="2000" dirty="0">
                <a:latin typeface="Calibri"/>
                <a:cs typeface="Calibri"/>
              </a:rPr>
              <a:t>” file that stores path to your </a:t>
            </a:r>
            <a:r>
              <a:rPr lang="en-US" sz="2000" dirty="0" err="1">
                <a:latin typeface="Calibri"/>
                <a:cs typeface="Calibri"/>
              </a:rPr>
              <a:t>UQLab</a:t>
            </a:r>
            <a:r>
              <a:rPr lang="en-US" sz="2000" dirty="0">
                <a:latin typeface="Calibri"/>
                <a:cs typeface="Calibri"/>
              </a:rPr>
              <a:t> installation</a:t>
            </a:r>
          </a:p>
          <a:p>
            <a:pPr marL="457200" lvl="1" indent="0">
              <a:buNone/>
            </a:pPr>
            <a:r>
              <a:rPr lang="en-US" sz="1600" dirty="0">
                <a:latin typeface="Calibri"/>
                <a:cs typeface="Calibri"/>
              </a:rPr>
              <a:t>For e.g., </a:t>
            </a:r>
            <a:r>
              <a:rPr lang="en-US" sz="1600" dirty="0" err="1">
                <a:latin typeface="Calibri"/>
                <a:cs typeface="Calibri"/>
              </a:rPr>
              <a:t>UQLab_path</a:t>
            </a:r>
            <a:r>
              <a:rPr lang="en-US" sz="1600" dirty="0">
                <a:latin typeface="Calibri"/>
                <a:cs typeface="Calibri"/>
              </a:rPr>
              <a:t> = ‘C:\User\</a:t>
            </a:r>
            <a:r>
              <a:rPr lang="en-US" sz="1600" dirty="0" err="1">
                <a:latin typeface="Calibri"/>
                <a:cs typeface="Calibri"/>
              </a:rPr>
              <a:t>UQLab</a:t>
            </a:r>
            <a:r>
              <a:rPr lang="en-US" sz="1600" dirty="0">
                <a:latin typeface="Calibri"/>
                <a:cs typeface="Calibri"/>
              </a:rPr>
              <a:t>\’ 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>
              <a:latin typeface="Calibri"/>
              <a:cs typeface="Calibri"/>
            </a:endParaRPr>
          </a:p>
          <a:p>
            <a:pPr marL="400050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Go to the directory ‘\</a:t>
            </a:r>
            <a:r>
              <a:rPr lang="en-US" sz="2000" dirty="0" err="1">
                <a:latin typeface="Calibri"/>
                <a:cs typeface="Calibri"/>
              </a:rPr>
              <a:t>windtrue</a:t>
            </a:r>
            <a:r>
              <a:rPr lang="en-US" sz="2000" dirty="0">
                <a:latin typeface="Calibri"/>
                <a:cs typeface="Calibri"/>
              </a:rPr>
              <a:t>\</a:t>
            </a:r>
            <a:r>
              <a:rPr lang="en-US" sz="2000" dirty="0" err="1">
                <a:latin typeface="Calibri"/>
                <a:cs typeface="Calibri"/>
              </a:rPr>
              <a:t>sensitivity_analysis</a:t>
            </a:r>
            <a:r>
              <a:rPr lang="en-US" sz="2000" dirty="0">
                <a:latin typeface="Calibri"/>
                <a:cs typeface="Calibri"/>
              </a:rPr>
              <a:t>\cases\</a:t>
            </a:r>
            <a:r>
              <a:rPr lang="en-US" sz="2000" dirty="0" err="1">
                <a:latin typeface="Calibri"/>
                <a:cs typeface="Calibri"/>
              </a:rPr>
              <a:t>Ishigami</a:t>
            </a:r>
            <a:r>
              <a:rPr lang="en-US" sz="2000" dirty="0">
                <a:latin typeface="Calibri"/>
                <a:cs typeface="Calibri"/>
              </a:rPr>
              <a:t>’ and run ‘</a:t>
            </a:r>
            <a:r>
              <a:rPr lang="en-US" sz="2000" dirty="0" err="1">
                <a:latin typeface="Calibri"/>
                <a:cs typeface="Calibri"/>
              </a:rPr>
              <a:t>UQLab_simple_test</a:t>
            </a:r>
            <a:r>
              <a:rPr lang="en-US" sz="2000" dirty="0">
                <a:latin typeface="Calibri"/>
                <a:cs typeface="Calibri"/>
              </a:rPr>
              <a:t>’ from </a:t>
            </a:r>
            <a:r>
              <a:rPr lang="en-US" sz="2000" dirty="0" err="1">
                <a:latin typeface="Calibri"/>
                <a:cs typeface="Calibri"/>
              </a:rPr>
              <a:t>Matlab</a:t>
            </a:r>
            <a:r>
              <a:rPr lang="en-US" sz="2000" dirty="0">
                <a:latin typeface="Calibri"/>
                <a:cs typeface="Calibri"/>
              </a:rPr>
              <a:t> command window</a:t>
            </a:r>
          </a:p>
          <a:p>
            <a:pPr marL="0" indent="0">
              <a:buNone/>
            </a:pP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293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617" y="2064747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aleway"/>
                <a:cs typeface="Raleway"/>
              </a:rPr>
              <a:t>Part I</a:t>
            </a:r>
            <a:br>
              <a:rPr lang="en-US" dirty="0">
                <a:latin typeface="Raleway"/>
                <a:cs typeface="Raleway"/>
              </a:rPr>
            </a:br>
            <a:r>
              <a:rPr lang="en-US" dirty="0">
                <a:latin typeface="Raleway"/>
                <a:cs typeface="Raleway"/>
              </a:rPr>
              <a:t>Theory and </a:t>
            </a:r>
            <a:r>
              <a:rPr lang="en-US" dirty="0" err="1">
                <a:latin typeface="Raleway"/>
                <a:cs typeface="Raleway"/>
              </a:rPr>
              <a:t>UQLab</a:t>
            </a:r>
            <a:r>
              <a:rPr lang="en-US" dirty="0">
                <a:latin typeface="Raleway"/>
                <a:cs typeface="Raleway"/>
              </a:rPr>
              <a:t> intro</a:t>
            </a:r>
            <a:br>
              <a:rPr lang="en-US" dirty="0">
                <a:latin typeface="Raleway"/>
                <a:cs typeface="Raleway"/>
              </a:rPr>
            </a:br>
            <a:endParaRPr lang="en-US" dirty="0">
              <a:latin typeface="Raleway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245325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3F8B15-8F68-5641-8404-59D5851D5BF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5064" y="2468393"/>
            <a:ext cx="6202363" cy="1169988"/>
          </a:xfrm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667645" y="107008"/>
            <a:ext cx="8077200" cy="571500"/>
          </a:xfrm>
        </p:spPr>
        <p:txBody>
          <a:bodyPr>
            <a:noAutofit/>
          </a:bodyPr>
          <a:lstStyle/>
          <a:p>
            <a:r>
              <a:rPr lang="en-US" dirty="0">
                <a:latin typeface="Raleway"/>
              </a:rPr>
              <a:t>Propagation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0F92E9-CB77-8948-BC8C-AB428DA823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1172" y="1591691"/>
            <a:ext cx="3914775" cy="36957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8EA7053-723C-194F-87FA-410F33CEA3A9}"/>
              </a:ext>
            </a:extLst>
          </p:cNvPr>
          <p:cNvGrpSpPr/>
          <p:nvPr/>
        </p:nvGrpSpPr>
        <p:grpSpPr>
          <a:xfrm>
            <a:off x="6529692" y="3934841"/>
            <a:ext cx="2098191" cy="857250"/>
            <a:chOff x="2964006" y="5885050"/>
            <a:chExt cx="2797588" cy="1143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5E8F3A-0625-DA42-AECC-E2BD18F5CA9D}"/>
                </a:ext>
              </a:extLst>
            </p:cNvPr>
            <p:cNvSpPr/>
            <p:nvPr/>
          </p:nvSpPr>
          <p:spPr bwMode="auto">
            <a:xfrm>
              <a:off x="2964006" y="5885050"/>
              <a:ext cx="1905000" cy="1143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-2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6C8C85-6461-0B4F-AE6B-8F2176056CD3}"/>
                </a:ext>
              </a:extLst>
            </p:cNvPr>
            <p:cNvSpPr/>
            <p:nvPr/>
          </p:nvSpPr>
          <p:spPr>
            <a:xfrm>
              <a:off x="3040206" y="5991306"/>
              <a:ext cx="2721388" cy="984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Inflow</a:t>
              </a:r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conditions</a:t>
              </a:r>
              <a:endParaRPr lang="nl-NL" sz="1050" dirty="0">
                <a:latin typeface="Calibri" charset="0"/>
                <a:ea typeface="Calibri" charset="0"/>
                <a:cs typeface="Calibri" charset="0"/>
              </a:endParaRPr>
            </a:p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BEM parameters</a:t>
              </a:r>
            </a:p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Blade </a:t>
              </a:r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geometry</a:t>
              </a:r>
              <a:endParaRPr lang="nl-NL" sz="1050" dirty="0">
                <a:latin typeface="Calibri" charset="0"/>
                <a:ea typeface="Calibri" charset="0"/>
                <a:cs typeface="Calibri" charset="0"/>
              </a:endParaRPr>
            </a:p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...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2F4D29-9C52-3846-940C-71C769CDB173}"/>
              </a:ext>
            </a:extLst>
          </p:cNvPr>
          <p:cNvGrpSpPr/>
          <p:nvPr/>
        </p:nvGrpSpPr>
        <p:grpSpPr>
          <a:xfrm>
            <a:off x="1729092" y="2163191"/>
            <a:ext cx="2098191" cy="818357"/>
            <a:chOff x="2964006" y="5885049"/>
            <a:chExt cx="2797588" cy="10911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CFAA21-5A39-AF48-A6C3-B88333F1991F}"/>
                </a:ext>
              </a:extLst>
            </p:cNvPr>
            <p:cNvSpPr/>
            <p:nvPr/>
          </p:nvSpPr>
          <p:spPr bwMode="auto">
            <a:xfrm>
              <a:off x="2964006" y="5885049"/>
              <a:ext cx="1676400" cy="106036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-2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26987EB-077C-544A-99FE-B9103A5F6594}"/>
                </a:ext>
              </a:extLst>
            </p:cNvPr>
            <p:cNvSpPr/>
            <p:nvPr/>
          </p:nvSpPr>
          <p:spPr>
            <a:xfrm>
              <a:off x="3040206" y="5991306"/>
              <a:ext cx="2721388" cy="984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Power</a:t>
              </a:r>
            </a:p>
            <a:p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Fatigue</a:t>
              </a:r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 loads </a:t>
              </a:r>
            </a:p>
            <a:p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Moments</a:t>
              </a:r>
              <a:endParaRPr lang="nl-NL" sz="1050" dirty="0">
                <a:latin typeface="Calibri" charset="0"/>
                <a:ea typeface="Calibri" charset="0"/>
                <a:cs typeface="Calibri" charset="0"/>
              </a:endParaRPr>
            </a:p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20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3.33333E-6 -0.3469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83769" y="107006"/>
            <a:ext cx="8077200" cy="571500"/>
          </a:xfrm>
        </p:spPr>
        <p:txBody>
          <a:bodyPr>
            <a:noAutofit/>
          </a:bodyPr>
          <a:lstStyle/>
          <a:p>
            <a:r>
              <a:rPr lang="en-US" dirty="0">
                <a:latin typeface="Raleway"/>
              </a:rPr>
              <a:t>Propagation</a:t>
            </a:r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332118CF-FD73-8046-83F0-C61DA0BAD1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1188" y="2410027"/>
            <a:ext cx="6202363" cy="116998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EFCA17-CAB9-BA46-B88E-1CA01EF482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4983" y="1543050"/>
            <a:ext cx="39147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3.33333E-6 -0.3469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667934" y="112366"/>
            <a:ext cx="8077200" cy="571500"/>
          </a:xfrm>
        </p:spPr>
        <p:txBody>
          <a:bodyPr>
            <a:normAutofit fontScale="90000"/>
          </a:bodyPr>
          <a:lstStyle/>
          <a:p>
            <a:r>
              <a:rPr lang="en-US" sz="4900" dirty="0">
                <a:latin typeface="Raleway"/>
              </a:rPr>
              <a:t>Monte</a:t>
            </a:r>
            <a:r>
              <a:rPr lang="en-US" dirty="0"/>
              <a:t> </a:t>
            </a:r>
            <a:r>
              <a:rPr lang="en-US" sz="4900" dirty="0">
                <a:latin typeface="Raleway"/>
              </a:rPr>
              <a:t>Carlo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171700" y="2542368"/>
            <a:ext cx="65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35078A0-9B76-F843-A4AE-189B9EC81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136603"/>
            <a:ext cx="1860781" cy="4952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7FBE57-9928-2F4F-A1BD-9929DD207DE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153" y="922958"/>
            <a:ext cx="6762750" cy="19240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CF05B4-6197-454F-AC54-12A8B5C622B0}"/>
              </a:ext>
            </a:extLst>
          </p:cNvPr>
          <p:cNvSpPr/>
          <p:nvPr/>
        </p:nvSpPr>
        <p:spPr>
          <a:xfrm>
            <a:off x="5886450" y="3914849"/>
            <a:ext cx="143738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 convergence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6D6CEF-52CA-2448-BE23-F6FCDD20DFF9}"/>
              </a:ext>
            </a:extLst>
          </p:cNvPr>
          <p:cNvGrpSpPr/>
          <p:nvPr/>
        </p:nvGrpSpPr>
        <p:grpSpPr>
          <a:xfrm>
            <a:off x="1657350" y="2660935"/>
            <a:ext cx="4040969" cy="2482565"/>
            <a:chOff x="685800" y="3547914"/>
            <a:chExt cx="5387958" cy="33100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81BF66-405F-B14C-8C8C-C46860218086}"/>
                </a:ext>
              </a:extLst>
            </p:cNvPr>
            <p:cNvSpPr/>
            <p:nvPr/>
          </p:nvSpPr>
          <p:spPr>
            <a:xfrm>
              <a:off x="685800" y="4114801"/>
              <a:ext cx="223101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50" i="1" dirty="0">
                  <a:latin typeface="Calibri" panose="020F0502020204030204" pitchFamily="34" charset="0"/>
                  <a:cs typeface="Calibri" panose="020F0502020204030204" pitchFamily="34" charset="0"/>
                </a:rPr>
                <a:t>random</a:t>
              </a:r>
              <a:r>
                <a:rPr lang="en-US" sz="1350" dirty="0">
                  <a:latin typeface="Calibri" panose="020F0502020204030204" pitchFamily="34" charset="0"/>
                  <a:cs typeface="Calibri" panose="020F0502020204030204" pitchFamily="34" charset="0"/>
                </a:rPr>
                <a:t> samples </a:t>
              </a:r>
              <a:r>
                <a:rPr lang="en-US" sz="1350" i="1" dirty="0">
                  <a:latin typeface="Calibri" panose="020F0502020204030204" pitchFamily="34" charset="0"/>
                  <a:cs typeface="Calibri" panose="020F0502020204030204" pitchFamily="34" charset="0"/>
                </a:rPr>
                <a:t>q</a:t>
              </a:r>
              <a:r>
                <a:rPr lang="en-US" sz="1350" i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sz="1350" i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r>
                <a:rPr lang="en-US" sz="1350" dirty="0">
                  <a:latin typeface="Calibri" panose="020F0502020204030204" pitchFamily="34" charset="0"/>
                  <a:cs typeface="Calibri" panose="020F0502020204030204" pitchFamily="34" charset="0"/>
                </a:rPr>
                <a:t>with </a:t>
              </a:r>
              <a:r>
                <a:rPr lang="en-US" sz="1350" i="1" dirty="0">
                  <a:latin typeface="Calibri" panose="020F0502020204030204" pitchFamily="34" charset="0"/>
                  <a:cs typeface="Calibri" panose="020F0502020204030204" pitchFamily="34" charset="0"/>
                </a:rPr>
                <a:t>equal</a:t>
              </a:r>
              <a:r>
                <a:rPr lang="en-US" sz="1350" dirty="0">
                  <a:latin typeface="Calibri" panose="020F0502020204030204" pitchFamily="34" charset="0"/>
                  <a:cs typeface="Calibri" panose="020F0502020204030204" pitchFamily="34" charset="0"/>
                </a:rPr>
                <a:t> weights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6F80A52-B374-6E43-A009-242C9CA88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991" r="50000"/>
            <a:stretch/>
          </p:blipFill>
          <p:spPr>
            <a:xfrm>
              <a:off x="3429000" y="3989603"/>
              <a:ext cx="2644758" cy="2868397"/>
            </a:xfrm>
            <a:prstGeom prst="rect">
              <a:avLst/>
            </a:prstGeom>
          </p:spPr>
        </p:pic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D2BC74A-D312-AC40-9380-A505FD039553}"/>
                </a:ext>
              </a:extLst>
            </p:cNvPr>
            <p:cNvSpPr/>
            <p:nvPr/>
          </p:nvSpPr>
          <p:spPr bwMode="auto">
            <a:xfrm>
              <a:off x="2703598" y="3547914"/>
              <a:ext cx="635855" cy="1483446"/>
            </a:xfrm>
            <a:custGeom>
              <a:avLst/>
              <a:gdLst>
                <a:gd name="connsiteX0" fmla="*/ 0 w 848556"/>
                <a:gd name="connsiteY0" fmla="*/ 0 h 1527048"/>
                <a:gd name="connsiteX1" fmla="*/ 841248 w 848556"/>
                <a:gd name="connsiteY1" fmla="*/ 329184 h 1527048"/>
                <a:gd name="connsiteX2" fmla="*/ 338328 w 848556"/>
                <a:gd name="connsiteY2" fmla="*/ 1527048 h 1527048"/>
                <a:gd name="connsiteX0" fmla="*/ 0 w 875435"/>
                <a:gd name="connsiteY0" fmla="*/ 0 h 1527048"/>
                <a:gd name="connsiteX1" fmla="*/ 868680 w 875435"/>
                <a:gd name="connsiteY1" fmla="*/ 576072 h 1527048"/>
                <a:gd name="connsiteX2" fmla="*/ 338328 w 875435"/>
                <a:gd name="connsiteY2" fmla="*/ 1527048 h 1527048"/>
                <a:gd name="connsiteX0" fmla="*/ 0 w 877598"/>
                <a:gd name="connsiteY0" fmla="*/ 0 h 1261872"/>
                <a:gd name="connsiteX1" fmla="*/ 868680 w 877598"/>
                <a:gd name="connsiteY1" fmla="*/ 576072 h 1261872"/>
                <a:gd name="connsiteX2" fmla="*/ 374904 w 877598"/>
                <a:gd name="connsiteY2" fmla="*/ 1261872 h 1261872"/>
                <a:gd name="connsiteX0" fmla="*/ 0 w 898479"/>
                <a:gd name="connsiteY0" fmla="*/ 0 h 1261872"/>
                <a:gd name="connsiteX1" fmla="*/ 868680 w 898479"/>
                <a:gd name="connsiteY1" fmla="*/ 576072 h 1261872"/>
                <a:gd name="connsiteX2" fmla="*/ 374904 w 898479"/>
                <a:gd name="connsiteY2" fmla="*/ 1261872 h 1261872"/>
                <a:gd name="connsiteX0" fmla="*/ 0 w 906092"/>
                <a:gd name="connsiteY0" fmla="*/ 0 h 1261872"/>
                <a:gd name="connsiteX1" fmla="*/ 877824 w 906092"/>
                <a:gd name="connsiteY1" fmla="*/ 420624 h 1261872"/>
                <a:gd name="connsiteX2" fmla="*/ 374904 w 906092"/>
                <a:gd name="connsiteY2" fmla="*/ 1261872 h 1261872"/>
                <a:gd name="connsiteX0" fmla="*/ 0 w 697080"/>
                <a:gd name="connsiteY0" fmla="*/ 0 h 1261872"/>
                <a:gd name="connsiteX1" fmla="*/ 533023 w 697080"/>
                <a:gd name="connsiteY1" fmla="*/ 477076 h 1261872"/>
                <a:gd name="connsiteX2" fmla="*/ 374904 w 697080"/>
                <a:gd name="connsiteY2" fmla="*/ 1261872 h 1261872"/>
                <a:gd name="connsiteX0" fmla="*/ 0 w 697080"/>
                <a:gd name="connsiteY0" fmla="*/ 0 h 1261872"/>
                <a:gd name="connsiteX1" fmla="*/ 533023 w 697080"/>
                <a:gd name="connsiteY1" fmla="*/ 477076 h 1261872"/>
                <a:gd name="connsiteX2" fmla="*/ 374904 w 697080"/>
                <a:gd name="connsiteY2" fmla="*/ 1261872 h 1261872"/>
                <a:gd name="connsiteX0" fmla="*/ 0 w 374904"/>
                <a:gd name="connsiteY0" fmla="*/ 0 h 1261872"/>
                <a:gd name="connsiteX1" fmla="*/ 374904 w 374904"/>
                <a:gd name="connsiteY1" fmla="*/ 1261872 h 1261872"/>
                <a:gd name="connsiteX0" fmla="*/ 0 w 179200"/>
                <a:gd name="connsiteY0" fmla="*/ 0 h 1239595"/>
                <a:gd name="connsiteX1" fmla="*/ 179200 w 179200"/>
                <a:gd name="connsiteY1" fmla="*/ 1239595 h 1239595"/>
                <a:gd name="connsiteX0" fmla="*/ 0 w 179200"/>
                <a:gd name="connsiteY0" fmla="*/ 0 h 1239595"/>
                <a:gd name="connsiteX1" fmla="*/ 179200 w 179200"/>
                <a:gd name="connsiteY1" fmla="*/ 1239595 h 1239595"/>
                <a:gd name="connsiteX0" fmla="*/ 0 w 318013"/>
                <a:gd name="connsiteY0" fmla="*/ 0 h 1239595"/>
                <a:gd name="connsiteX1" fmla="*/ 179200 w 318013"/>
                <a:gd name="connsiteY1" fmla="*/ 1239595 h 1239595"/>
                <a:gd name="connsiteX0" fmla="*/ 193365 w 318648"/>
                <a:gd name="connsiteY0" fmla="*/ 0 h 1298142"/>
                <a:gd name="connsiteX1" fmla="*/ 0 w 318648"/>
                <a:gd name="connsiteY1" fmla="*/ 1298141 h 1298142"/>
                <a:gd name="connsiteX0" fmla="*/ 193365 w 193365"/>
                <a:gd name="connsiteY0" fmla="*/ 0 h 1298141"/>
                <a:gd name="connsiteX1" fmla="*/ 0 w 193365"/>
                <a:gd name="connsiteY1" fmla="*/ 1298141 h 1298141"/>
                <a:gd name="connsiteX0" fmla="*/ 349632 w 349632"/>
                <a:gd name="connsiteY0" fmla="*/ 0 h 1298141"/>
                <a:gd name="connsiteX1" fmla="*/ 156267 w 349632"/>
                <a:gd name="connsiteY1" fmla="*/ 1298141 h 1298141"/>
                <a:gd name="connsiteX0" fmla="*/ 247160 w 247160"/>
                <a:gd name="connsiteY0" fmla="*/ 0 h 1515472"/>
                <a:gd name="connsiteX1" fmla="*/ 239652 w 247160"/>
                <a:gd name="connsiteY1" fmla="*/ 1515472 h 1515472"/>
                <a:gd name="connsiteX0" fmla="*/ 193461 w 193461"/>
                <a:gd name="connsiteY0" fmla="*/ 0 h 1515472"/>
                <a:gd name="connsiteX1" fmla="*/ 185953 w 193461"/>
                <a:gd name="connsiteY1" fmla="*/ 1515472 h 1515472"/>
                <a:gd name="connsiteX0" fmla="*/ 94852 w 377462"/>
                <a:gd name="connsiteY0" fmla="*/ 0 h 1640855"/>
                <a:gd name="connsiteX1" fmla="*/ 377462 w 377462"/>
                <a:gd name="connsiteY1" fmla="*/ 1640855 h 1640855"/>
                <a:gd name="connsiteX0" fmla="*/ 98808 w 381418"/>
                <a:gd name="connsiteY0" fmla="*/ 0 h 1640855"/>
                <a:gd name="connsiteX1" fmla="*/ 381418 w 381418"/>
                <a:gd name="connsiteY1" fmla="*/ 1640855 h 164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418" h="1640855">
                  <a:moveTo>
                    <a:pt x="98808" y="0"/>
                  </a:moveTo>
                  <a:cubicBezTo>
                    <a:pt x="-139449" y="480241"/>
                    <a:pt x="92056" y="1507487"/>
                    <a:pt x="381418" y="1640855"/>
                  </a:cubicBezTo>
                </a:path>
              </a:pathLst>
            </a:cu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Times New Roman" pitchFamily="-2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07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1B7A5D9-62FD-E24A-9534-C31414F150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8850" y="1314451"/>
            <a:ext cx="2114550" cy="216516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83660" y="122055"/>
            <a:ext cx="8077200" cy="571500"/>
          </a:xfrm>
        </p:spPr>
        <p:txBody>
          <a:bodyPr>
            <a:noAutofit/>
          </a:bodyPr>
          <a:lstStyle/>
          <a:p>
            <a:r>
              <a:rPr lang="en-US" dirty="0">
                <a:latin typeface="Raleway"/>
              </a:rPr>
              <a:t>Surrogate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848CE-1E99-474C-AB5A-AB5832C9D7CE}"/>
              </a:ext>
            </a:extLst>
          </p:cNvPr>
          <p:cNvSpPr/>
          <p:nvPr/>
        </p:nvSpPr>
        <p:spPr>
          <a:xfrm>
            <a:off x="2343149" y="1422218"/>
            <a:ext cx="160101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Full model response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1B1AB0-6BF9-304C-A674-64ACDE80D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62" y="2565218"/>
            <a:ext cx="742950" cy="18573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C138627-7236-3549-8425-9691E9388EE7}"/>
              </a:ext>
            </a:extLst>
          </p:cNvPr>
          <p:cNvGrpSpPr/>
          <p:nvPr/>
        </p:nvGrpSpPr>
        <p:grpSpPr>
          <a:xfrm>
            <a:off x="5070628" y="1314450"/>
            <a:ext cx="2130272" cy="3227065"/>
            <a:chOff x="3103237" y="2057400"/>
            <a:chExt cx="2840363" cy="430275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6E63F5-4A6E-1F4A-8DD9-1DD25B9A8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03237" y="2057400"/>
              <a:ext cx="2840363" cy="288689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363FF2-54C4-EC4F-994D-1563DC6C2E82}"/>
                </a:ext>
              </a:extLst>
            </p:cNvPr>
            <p:cNvSpPr/>
            <p:nvPr/>
          </p:nvSpPr>
          <p:spPr>
            <a:xfrm>
              <a:off x="3261217" y="2201091"/>
              <a:ext cx="1879147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/>
                <a:t>Response surface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F2899E-2247-844D-85E1-705C71DCF6CE}"/>
                </a:ext>
              </a:extLst>
            </p:cNvPr>
            <p:cNvSpPr/>
            <p:nvPr/>
          </p:nvSpPr>
          <p:spPr>
            <a:xfrm>
              <a:off x="3124200" y="5005936"/>
              <a:ext cx="2328416" cy="13542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14313" indent="-214313">
                <a:buFontTx/>
                <a:buChar char="-"/>
              </a:pPr>
              <a:r>
                <a:rPr lang="en-US" sz="1200" b="1" dirty="0"/>
                <a:t>Polynomials</a:t>
              </a:r>
            </a:p>
            <a:p>
              <a:pPr marL="214313" indent="-214313">
                <a:buFontTx/>
                <a:buChar char="-"/>
              </a:pPr>
              <a:r>
                <a:rPr lang="en-US" sz="1200" dirty="0"/>
                <a:t>Radial basis functions</a:t>
              </a:r>
            </a:p>
            <a:p>
              <a:pPr marL="214313" indent="-214313">
                <a:buFontTx/>
                <a:buChar char="-"/>
              </a:pPr>
              <a:r>
                <a:rPr lang="en-US" sz="1200" dirty="0"/>
                <a:t>Gaussian processes</a:t>
              </a:r>
            </a:p>
            <a:p>
              <a:pPr marL="214313" indent="-214313">
                <a:buFontTx/>
                <a:buChar char="-"/>
              </a:pPr>
              <a:r>
                <a:rPr lang="en-US" sz="1200" dirty="0"/>
                <a:t>Neural networks</a:t>
              </a:r>
            </a:p>
            <a:p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7162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3266</TotalTime>
  <Words>716</Words>
  <Application>Microsoft Office PowerPoint</Application>
  <PresentationFormat>On-screen Show (16:9)</PresentationFormat>
  <Paragraphs>145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Cambria</vt:lpstr>
      <vt:lpstr>Lucida Sans</vt:lpstr>
      <vt:lpstr>Raleway</vt:lpstr>
      <vt:lpstr>Times New Roman</vt:lpstr>
      <vt:lpstr>Wingdings</vt:lpstr>
      <vt:lpstr>Office Theme</vt:lpstr>
      <vt:lpstr>WindTrue: Workshop on sensitivity analysis using UQLab</vt:lpstr>
      <vt:lpstr>Workflow</vt:lpstr>
      <vt:lpstr>Background material</vt:lpstr>
      <vt:lpstr>Installation</vt:lpstr>
      <vt:lpstr>Part I Theory and UQLab intro </vt:lpstr>
      <vt:lpstr>Propagation</vt:lpstr>
      <vt:lpstr>Propagation</vt:lpstr>
      <vt:lpstr>Monte Carlo</vt:lpstr>
      <vt:lpstr>Surrogate models</vt:lpstr>
      <vt:lpstr>Sensitivity analysis</vt:lpstr>
      <vt:lpstr>UQLab</vt:lpstr>
      <vt:lpstr>UQLab</vt:lpstr>
      <vt:lpstr>Exercise 1: airfoil_lift</vt:lpstr>
      <vt:lpstr>Output</vt:lpstr>
      <vt:lpstr>Part II Sensitivity analysis ECN AeroModule</vt:lpstr>
      <vt:lpstr>Structure</vt:lpstr>
      <vt:lpstr>cases</vt:lpstr>
      <vt:lpstr>aero_module</vt:lpstr>
      <vt:lpstr>NM80.m</vt:lpstr>
      <vt:lpstr>Adding an input parameter</vt:lpstr>
      <vt:lpstr>Adding an input parameter</vt:lpstr>
      <vt:lpstr>For vector input parameters</vt:lpstr>
      <vt:lpstr>Parameterizations done separately</vt:lpstr>
      <vt:lpstr>Choosing parameters for SA</vt:lpstr>
      <vt:lpstr>aero_module</vt:lpstr>
      <vt:lpstr>initialize.m</vt:lpstr>
      <vt:lpstr>aero_module.m</vt:lpstr>
      <vt:lpstr>Setting up Aero-module</vt:lpstr>
      <vt:lpstr>Exercise 2: SA of operational parameters for Power</vt:lpstr>
      <vt:lpstr>Output</vt:lpstr>
      <vt:lpstr>Output Variables</vt:lpstr>
      <vt:lpstr>Part III Miscellaneous topics</vt:lpstr>
      <vt:lpstr>Exercise 3: Change turbine and add uncertainty</vt:lpstr>
      <vt:lpstr>Pending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vinit</cp:lastModifiedBy>
  <cp:revision>84</cp:revision>
  <dcterms:created xsi:type="dcterms:W3CDTF">2010-04-12T23:12:02Z</dcterms:created>
  <dcterms:modified xsi:type="dcterms:W3CDTF">2020-01-11T00:18:44Z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